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6" r:id="rId11"/>
    <p:sldId id="263" r:id="rId12"/>
    <p:sldId id="265" r:id="rId13"/>
    <p:sldId id="267" r:id="rId14"/>
    <p:sldId id="268" r:id="rId15"/>
    <p:sldId id="279" r:id="rId16"/>
    <p:sldId id="269" r:id="rId17"/>
    <p:sldId id="275" r:id="rId18"/>
    <p:sldId id="270" r:id="rId19"/>
    <p:sldId id="271" r:id="rId20"/>
    <p:sldId id="272" r:id="rId21"/>
    <p:sldId id="273" r:id="rId22"/>
    <p:sldId id="277" r:id="rId23"/>
    <p:sldId id="278" r:id="rId24"/>
    <p:sldId id="274" r:id="rId25"/>
    <p:sldId id="276" r:id="rId26"/>
    <p:sldId id="261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56F"/>
    <a:srgbClr val="0095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02C0F1-F98D-4874-9684-266D57559B69}" v="5" dt="2020-09-30T21:08:26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11F37D2-21DC-415D-AD78-CE8D69679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33236" y="2686631"/>
            <a:ext cx="9227127" cy="1296983"/>
          </a:xfrm>
        </p:spPr>
        <p:txBody>
          <a:bodyPr anchor="ctr">
            <a:normAutofit/>
          </a:bodyPr>
          <a:lstStyle>
            <a:lvl1pPr algn="l">
              <a:defRPr lang="pt-BR" sz="44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33236" y="4905373"/>
            <a:ext cx="9227127" cy="638753"/>
          </a:xfrm>
        </p:spPr>
        <p:txBody>
          <a:bodyPr>
            <a:normAutofit/>
          </a:bodyPr>
          <a:lstStyle>
            <a:lvl1pPr marL="0" indent="0" algn="l">
              <a:buNone/>
              <a:defRPr kumimoji="0" lang="pt-BR" sz="36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05318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i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59545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58BB-98EA-4E47-8925-11D287F5D9BD}" type="datetimeFigureOut">
              <a:rPr lang="pt-BR" smtClean="0"/>
              <a:t>23/09/2024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781A6-F80B-4B0C-B3D7-F58C07AF86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84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o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pt-BR" sz="2800" kern="1200" dirty="0" smtClean="0">
                <a:solidFill>
                  <a:srgbClr val="0095A7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defRPr lang="pt-BR" sz="2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defRPr lang="pt-BR" sz="2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pt-BR" sz="2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pt-BR" sz="2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C58BB-98EA-4E47-8925-11D287F5D9BD}" type="datetimeFigureOut">
              <a:rPr lang="pt-BR" smtClean="0"/>
              <a:t>23/09/2024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781A6-F80B-4B0C-B3D7-F58C07AF8613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59545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56851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72EF3F9-192A-439D-9136-358F0DFD0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4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C58BB-98EA-4E47-8925-11D287F5D9BD}" type="datetimeFigureOut">
              <a:rPr lang="pt-BR" smtClean="0"/>
              <a:t>23/09/2024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781A6-F80B-4B0C-B3D7-F58C07AF8613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 descr="Uma imagem contendo Texto&#10;&#10;Descrição gerada automaticamente">
            <a:extLst>
              <a:ext uri="{FF2B5EF4-FFF2-40B4-BE49-F238E27FC236}">
                <a16:creationId xmlns:a16="http://schemas.microsoft.com/office/drawing/2014/main" id="{47BC9079-8DB0-48EE-B643-D4BEE4A5720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60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28750" y="2686632"/>
            <a:ext cx="10763250" cy="1840945"/>
          </a:xfrm>
        </p:spPr>
        <p:txBody>
          <a:bodyPr anchor="t"/>
          <a:lstStyle/>
          <a:p>
            <a:pPr algn="l"/>
            <a:r>
              <a:rPr lang="pt-BR" b="1" dirty="0">
                <a:solidFill>
                  <a:schemeClr val="bg1"/>
                </a:solidFill>
                <a:latin typeface="+mn-lt"/>
              </a:rPr>
              <a:t>UML – </a:t>
            </a:r>
            <a:r>
              <a:rPr lang="pt-BR" b="1" dirty="0" err="1">
                <a:solidFill>
                  <a:schemeClr val="bg1"/>
                </a:solidFill>
                <a:latin typeface="+mn-lt"/>
              </a:rPr>
              <a:t>Unified</a:t>
            </a:r>
            <a:r>
              <a:rPr lang="pt-BR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+mn-lt"/>
              </a:rPr>
              <a:t>Modeling</a:t>
            </a:r>
            <a:r>
              <a:rPr lang="pt-BR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+mn-lt"/>
              </a:rPr>
              <a:t>Language</a:t>
            </a:r>
            <a:endParaRPr lang="pt-BR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428750" y="4905374"/>
            <a:ext cx="9972675" cy="1666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b="1" dirty="0">
                <a:solidFill>
                  <a:schemeClr val="bg1"/>
                </a:solidFill>
              </a:rPr>
              <a:t>Linguagem de Modelagem Unificada</a:t>
            </a:r>
          </a:p>
        </p:txBody>
      </p:sp>
    </p:spTree>
    <p:extLst>
      <p:ext uri="{BB962C8B-B14F-4D97-AF65-F5344CB8AC3E}">
        <p14:creationId xmlns:p14="http://schemas.microsoft.com/office/powerpoint/2010/main" val="1305264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2B0922A-D0CA-8754-D755-49207F293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Feedback</a:t>
            </a:r>
          </a:p>
          <a:p>
            <a:pPr lvl="1"/>
            <a:r>
              <a:rPr lang="pt-BR" dirty="0"/>
              <a:t>Contar sempre com o cliente próximo na hora de especificar/validar um requisito;</a:t>
            </a:r>
          </a:p>
          <a:p>
            <a:r>
              <a:rPr lang="pt-BR" dirty="0"/>
              <a:t>Caso de Uso</a:t>
            </a:r>
          </a:p>
          <a:p>
            <a:pPr lvl="1"/>
            <a:r>
              <a:rPr lang="pt-BR" dirty="0"/>
              <a:t>Descrição e/ou Diagrama UML;</a:t>
            </a:r>
          </a:p>
          <a:p>
            <a:r>
              <a:rPr lang="pt-BR" dirty="0"/>
              <a:t>Prototipação</a:t>
            </a:r>
          </a:p>
          <a:p>
            <a:pPr lvl="1"/>
            <a:r>
              <a:rPr lang="pt-BR" dirty="0"/>
              <a:t>Ferramentas RAD (</a:t>
            </a:r>
            <a:r>
              <a:rPr lang="pt-BR" dirty="0" err="1"/>
              <a:t>Rapid</a:t>
            </a:r>
            <a:r>
              <a:rPr lang="pt-BR" dirty="0"/>
              <a:t> </a:t>
            </a:r>
            <a:r>
              <a:rPr lang="pt-BR" dirty="0" err="1"/>
              <a:t>Application</a:t>
            </a:r>
            <a:r>
              <a:rPr lang="pt-BR" dirty="0"/>
              <a:t> </a:t>
            </a:r>
            <a:r>
              <a:rPr lang="pt-BR" dirty="0" err="1"/>
              <a:t>Development</a:t>
            </a:r>
            <a:r>
              <a:rPr lang="pt-BR" dirty="0"/>
              <a:t>);</a:t>
            </a:r>
          </a:p>
          <a:p>
            <a:pPr lvl="1"/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Prototype</a:t>
            </a:r>
            <a:r>
              <a:rPr lang="pt-BR" dirty="0"/>
              <a:t>  -  Rápida e Feedback imediato;</a:t>
            </a:r>
          </a:p>
          <a:p>
            <a:pPr lvl="1" indent="0">
              <a:buNone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EF45F74-BF85-DCFF-865E-88DD8B62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Possíveis Soluções</a:t>
            </a:r>
            <a:r>
              <a:rPr lang="en-US" dirty="0"/>
              <a:t>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9407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1E76E5-3B9D-7AB7-1FF5-121968A2AC83}"/>
              </a:ext>
            </a:extLst>
          </p:cNvPr>
          <p:cNvSpPr txBox="1">
            <a:spLocks/>
          </p:cNvSpPr>
          <p:nvPr/>
        </p:nvSpPr>
        <p:spPr>
          <a:xfrm>
            <a:off x="933450" y="438149"/>
            <a:ext cx="8143875" cy="723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chemeClr val="bg1"/>
                </a:solidFill>
                <a:latin typeface="+mn-lt"/>
              </a:rPr>
              <a:t>Requisitos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6C531D7-9BB6-55FD-2133-0A57E5DC1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737" y="1390650"/>
            <a:ext cx="64865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35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08E6887-BA55-9CF5-5FF5-8257F0E88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pt-BR" sz="3600" b="1" dirty="0"/>
              <a:t>Diagramas UML estruturais</a:t>
            </a:r>
            <a:endParaRPr lang="pt-BR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Diagrama de classes;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Diagrama de pacote;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Diagrama de objeto;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Diagrama de componentes;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Diagrama de estrutura composta;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Diagrama de implantação;</a:t>
            </a:r>
          </a:p>
          <a:p>
            <a:r>
              <a:rPr lang="pt-BR" sz="4200" b="1" dirty="0"/>
              <a:t>Diagramas UML comportamentais</a:t>
            </a:r>
            <a:endParaRPr lang="pt-BR" sz="42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Diagrama de atividades;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Diagrama de sequência;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Diagrama de casos de uso;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Diagrama de estado;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Diagrama de comunicação;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Diagrama de visão geral da interação;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Diagrama de tempo.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511937D-DC89-F002-35A2-2E8093CCD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Diagramas</a:t>
            </a:r>
          </a:p>
        </p:txBody>
      </p:sp>
    </p:spTree>
    <p:extLst>
      <p:ext uri="{BB962C8B-B14F-4D97-AF65-F5344CB8AC3E}">
        <p14:creationId xmlns:p14="http://schemas.microsoft.com/office/powerpoint/2010/main" val="997522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11BD0E17-A593-9951-0179-6F5809575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Diagrama de Caso de Uso</a:t>
            </a:r>
          </a:p>
          <a:p>
            <a:pPr lvl="1"/>
            <a:r>
              <a:rPr lang="pt-BR" dirty="0"/>
              <a:t>O Diagrama de caso de uso descreve  a funcionalidade proposta  para o novo sistema. Um caso de uso representa uma unidade discreta da interação entre usuário (humano ou máquina) e o sistema.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Capturar o comportamento ;</a:t>
            </a:r>
          </a:p>
          <a:p>
            <a:pPr lvl="1"/>
            <a:r>
              <a:rPr lang="pt-BR" dirty="0"/>
              <a:t>Particiona o sistema em funcionalidades;</a:t>
            </a:r>
          </a:p>
          <a:p>
            <a:pPr lvl="1"/>
            <a:r>
              <a:rPr lang="pt-BR" dirty="0"/>
              <a:t>Elementos</a:t>
            </a:r>
          </a:p>
          <a:p>
            <a:pPr lvl="5"/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Atores;</a:t>
            </a:r>
          </a:p>
          <a:p>
            <a:pPr lvl="5"/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Casos de Uso;</a:t>
            </a:r>
          </a:p>
          <a:p>
            <a:pPr lvl="5"/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Relacionamentos;</a:t>
            </a:r>
          </a:p>
          <a:p>
            <a:pPr lvl="5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894DC3D-DC3A-BA99-27D2-F3EEF460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Casos de Uso</a:t>
            </a:r>
          </a:p>
        </p:txBody>
      </p:sp>
    </p:spTree>
    <p:extLst>
      <p:ext uri="{BB962C8B-B14F-4D97-AF65-F5344CB8AC3E}">
        <p14:creationId xmlns:p14="http://schemas.microsoft.com/office/powerpoint/2010/main" val="449705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3DCEC12-7D6C-49BB-D281-F7D57C27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um Caso de Uso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7DA36E-A935-74DF-2FCD-A1FD4EE50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44" y="1462266"/>
            <a:ext cx="4381500" cy="44291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BEC8173-DAEF-0A1D-0306-5B570840A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558" y="2243315"/>
            <a:ext cx="32766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40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E23607D-C03F-B998-65E3-F03673EBE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Na engenharia de Software, um caso de uso é um tipo  de classificador  representando uma unidade funcional coerente provida do sistema.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indent="0">
              <a:buNone/>
            </a:pPr>
            <a:r>
              <a:rPr lang="pt-BR" dirty="0"/>
              <a:t>Os Casos de uso foram propostos inicialmente por Ivar Jacobson em sua metodologia de desenvolvimento de sistema orientados a objetos OOSE. Posteriormente foi incorporado a UML tornando seu uso uma prática frequente  na identificação  de requisitos de uma sistema.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0D6B32C-1A93-65D0-34BC-C8A154E0A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Caso de Uso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EF9AA2-5756-20C3-F1B7-5D585DCFB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887" y="3072257"/>
            <a:ext cx="18002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05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9145AE22-FC51-D11A-D342-F7899E5DC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Ator(es)</a:t>
            </a:r>
          </a:p>
          <a:p>
            <a:pPr lvl="1"/>
            <a:r>
              <a:rPr lang="pt-BR" dirty="0"/>
              <a:t>Tipicamente, um ator representa um papel que um ser humano, um dispositivo de hardware ou até mesmo um outro sistema desempenha com o sistema:</a:t>
            </a:r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F2AD584A-0003-622D-5A9E-3DF6570CB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595313"/>
          </a:xfrm>
        </p:spPr>
        <p:txBody>
          <a:bodyPr/>
          <a:lstStyle/>
          <a:p>
            <a:r>
              <a:rPr lang="pt-BR" dirty="0"/>
              <a:t>Diagrama de Caso de Uso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798AB6-5AF9-F6BB-7AAC-BF486188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12" y="3429000"/>
            <a:ext cx="62007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4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B4A7737A-3F9E-8543-51CA-A8B800971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Relações</a:t>
            </a:r>
          </a:p>
          <a:p>
            <a:pPr lvl="1"/>
            <a:r>
              <a:rPr lang="pt-BR" dirty="0"/>
              <a:t>Entre Atores: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Entre caso de usos:</a:t>
            </a:r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6A1F67E0-D7D3-4346-1BA1-BAEAEF5BF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595313"/>
          </a:xfrm>
        </p:spPr>
        <p:txBody>
          <a:bodyPr/>
          <a:lstStyle/>
          <a:p>
            <a:r>
              <a:rPr lang="pt-BR" dirty="0"/>
              <a:t>Diagrama de Caso de Uso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D1CB07A-074A-190D-D13D-D0D63030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345" y="1825625"/>
            <a:ext cx="2000250" cy="18002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4127B47-C1ED-5E14-A9B7-E674CC0BB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4558113"/>
            <a:ext cx="26479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53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3BD17B6-78C1-5B4A-ED9B-751A5C5C3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 dirty="0"/>
              <a:t>Entre casos de usos</a:t>
            </a:r>
          </a:p>
          <a:p>
            <a:pPr lvl="6"/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Include,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Extend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Generalization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6B0FCFF-2E0C-E261-3175-CDBE01AE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Caso de Uso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EDF0A4-3EEC-1B17-1EF7-779DD1DB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055611"/>
            <a:ext cx="70104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54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B54BF13-18B4-0A4A-559F-81F9860FF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Sistema de banco:</a:t>
            </a:r>
          </a:p>
          <a:p>
            <a:pPr lvl="1"/>
            <a:r>
              <a:rPr lang="pt-BR" dirty="0"/>
              <a:t>O cliente poderá:</a:t>
            </a:r>
          </a:p>
          <a:p>
            <a:pPr lvl="5"/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Sacar, Depositar, Transferir e Tirar Extrato</a:t>
            </a:r>
          </a:p>
          <a:p>
            <a:pPr lvl="1"/>
            <a:r>
              <a:rPr lang="pt-BR" dirty="0"/>
              <a:t>Para cada operação o cliente deve se autenticar;</a:t>
            </a:r>
          </a:p>
          <a:p>
            <a:pPr lvl="1"/>
            <a:r>
              <a:rPr lang="pt-BR" dirty="0"/>
              <a:t>Qualquer funcionário poderá </a:t>
            </a:r>
          </a:p>
          <a:p>
            <a:pPr lvl="5"/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Tirar Extrato do cliente;</a:t>
            </a:r>
          </a:p>
          <a:p>
            <a:pPr lvl="5"/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Solicitar Cartão de crédito para o cliente;</a:t>
            </a:r>
          </a:p>
          <a:p>
            <a:pPr lvl="1"/>
            <a:r>
              <a:rPr lang="pt-BR" dirty="0"/>
              <a:t>O Gerente pode fazer qualquer operação dos funcionários;</a:t>
            </a:r>
          </a:p>
          <a:p>
            <a:pPr lvl="1"/>
            <a:r>
              <a:rPr lang="pt-BR" dirty="0"/>
              <a:t>Somente o gerente pode cadastrar ou descadastrar contas;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9121D-0C9E-4011-2FC0-6C69D231C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109657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65083" y="1457947"/>
            <a:ext cx="106654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 união de três metodologias de modelagem: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Método  de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Booth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de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Grandy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Booch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Método OMT (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Object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Technique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de Ivar Jacobson;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Método OOSE (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Object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Oriented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Software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Engineering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de James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Rumbaugh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Os Fundadores:</a:t>
            </a:r>
          </a:p>
          <a:p>
            <a:pPr marL="0" lvl="1"/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933450" y="438149"/>
            <a:ext cx="8143875" cy="723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chemeClr val="bg1"/>
                </a:solidFill>
                <a:latin typeface="+mn-lt"/>
              </a:rPr>
              <a:t>De onde Surgiu?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D660AD-BDF6-A18C-C66E-AA8D5D219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3504022"/>
            <a:ext cx="47434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16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E9A4192-DE16-6C6C-D515-21925241A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837" y="1415700"/>
            <a:ext cx="7427408" cy="449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43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E6E1DC63-9D74-8596-9F14-5A78863B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Diagrama de atividades é um diagrama definido pela UML e representa  os fluxos conduzidos por processamentos. É essencialmente um gráfico de fluxo, mostrando o fluxo de controle de uma atividade para outra.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795F212-4254-EDA7-EC50-7C254EAE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Atividades</a:t>
            </a:r>
          </a:p>
        </p:txBody>
      </p:sp>
    </p:spTree>
    <p:extLst>
      <p:ext uri="{BB962C8B-B14F-4D97-AF65-F5344CB8AC3E}">
        <p14:creationId xmlns:p14="http://schemas.microsoft.com/office/powerpoint/2010/main" val="223036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51140BA-E16E-8050-2489-96EAEFCE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Diagrama de Atividades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75F3C3-8983-0E1A-A6B8-1B8ECE581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12" y="1223962"/>
            <a:ext cx="46005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11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653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933450" y="1962149"/>
            <a:ext cx="109452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UML (</a:t>
            </a:r>
            <a:r>
              <a:rPr lang="pt-BR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Unified</a:t>
            </a: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Language</a:t>
            </a: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– Linguagem de Modelagem Unificada;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É uma linguagem de modelagem  visual, não uma linguagem de programação;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É uma linguagem  de modelagem não proprietária;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Permite a utilização  de diagramas padronizados para  especificação e visualização de um sistema</a:t>
            </a:r>
            <a:endParaRPr lang="pt-BR" sz="2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560CD1F-C2E6-61FB-4668-8C01D49B6D34}"/>
              </a:ext>
            </a:extLst>
          </p:cNvPr>
          <p:cNvSpPr txBox="1">
            <a:spLocks/>
          </p:cNvSpPr>
          <p:nvPr/>
        </p:nvSpPr>
        <p:spPr>
          <a:xfrm>
            <a:off x="933450" y="438149"/>
            <a:ext cx="8143875" cy="723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chemeClr val="bg1"/>
                </a:solidFill>
                <a:latin typeface="+mn-lt"/>
              </a:rPr>
              <a:t>A Linguagem UML</a:t>
            </a:r>
          </a:p>
        </p:txBody>
      </p:sp>
    </p:spTree>
    <p:extLst>
      <p:ext uri="{BB962C8B-B14F-4D97-AF65-F5344CB8AC3E}">
        <p14:creationId xmlns:p14="http://schemas.microsoft.com/office/powerpoint/2010/main" val="317874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762000" y="1657350"/>
            <a:ext cx="65436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primeira versão foi lançada em  1996</a:t>
            </a:r>
          </a:p>
          <a:p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 1997 a UML foi adotada pela OMG (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Object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Managment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Group</a:t>
            </a:r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 Grupo de Gerenciamento de Objetos como linguagem padrão de modelagem)</a:t>
            </a:r>
          </a:p>
          <a:p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7867650" y="1619250"/>
            <a:ext cx="3495675" cy="43529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1E76E5-3B9D-7AB7-1FF5-121968A2AC83}"/>
              </a:ext>
            </a:extLst>
          </p:cNvPr>
          <p:cNvSpPr txBox="1">
            <a:spLocks/>
          </p:cNvSpPr>
          <p:nvPr/>
        </p:nvSpPr>
        <p:spPr>
          <a:xfrm>
            <a:off x="933450" y="438149"/>
            <a:ext cx="8143875" cy="723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chemeClr val="bg1"/>
                </a:solidFill>
                <a:latin typeface="+mn-lt"/>
              </a:rPr>
              <a:t>Como Surgiu?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6B612-4AE8-F67B-2E3E-C652FA40D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949" y="2686704"/>
            <a:ext cx="25050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27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676775" y="1657350"/>
            <a:ext cx="642937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95A7"/>
                </a:solidFill>
              </a:rPr>
              <a:t>Atividade de construir modelos que expliquem as características ou comportamentos do sistema.</a:t>
            </a:r>
          </a:p>
          <a:p>
            <a:endParaRPr lang="pt-BR" sz="2000" dirty="0">
              <a:solidFill>
                <a:srgbClr val="0095A7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95A7"/>
                </a:solidFill>
              </a:rPr>
              <a:t>A UML pode ser usada como todos os processos durante o ciclo de desenvolvimento do projeto: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95A7"/>
                </a:solidFill>
              </a:rPr>
              <a:t>Análise de requisitos;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95A7"/>
                </a:solidFill>
              </a:rPr>
              <a:t>Análise de sistemas;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95A7"/>
                </a:solidFill>
              </a:rPr>
              <a:t>Design;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95A7"/>
                </a:solidFill>
              </a:rPr>
              <a:t>Programação;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95A7"/>
                </a:solidFill>
              </a:rPr>
              <a:t>Testes</a:t>
            </a:r>
          </a:p>
          <a:p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857250" y="1619251"/>
            <a:ext cx="3495675" cy="19716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857250" y="3952875"/>
            <a:ext cx="3495675" cy="19716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933450" y="438149"/>
            <a:ext cx="8143875" cy="723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chemeClr val="bg1"/>
                </a:solidFill>
                <a:latin typeface="+mn-lt"/>
              </a:rPr>
              <a:t>O que é Modelagem?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760D84F-63DE-3352-492E-A360D37014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33" y="4088558"/>
            <a:ext cx="1700308" cy="17003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A2DDC8F-7385-F066-BC0E-91A6E2D296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89" y="1679059"/>
            <a:ext cx="2645796" cy="1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48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AB95D63-AAC0-23B9-F393-BA3129E33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Desenvolver o modelo de uma aplicação antes de construi-la, é tão essencial quanto ter uma planta para a construção de uma casa.</a:t>
            </a:r>
          </a:p>
          <a:p>
            <a:pPr lvl="2"/>
            <a:r>
              <a:rPr lang="pt-BR" dirty="0"/>
              <a:t>Analisar o projeto sobre vários aspectos;</a:t>
            </a:r>
          </a:p>
          <a:p>
            <a:pPr lvl="2"/>
            <a:r>
              <a:rPr lang="pt-BR" dirty="0"/>
              <a:t>Diminuir a possibilidades de erros;</a:t>
            </a:r>
          </a:p>
          <a:p>
            <a:pPr lvl="2"/>
            <a:r>
              <a:rPr lang="pt-BR" dirty="0"/>
              <a:t>Bons modelos são essenciais para a comunicação entre os times de PROJETOS e para assegurar a beleza arquiteturas;</a:t>
            </a:r>
          </a:p>
          <a:p>
            <a:pPr lvl="2"/>
            <a:r>
              <a:rPr lang="pt-BR" dirty="0"/>
              <a:t>Facilita a programação;</a:t>
            </a:r>
          </a:p>
          <a:p>
            <a:pPr lvl="2"/>
            <a:r>
              <a:rPr lang="pt-BR" dirty="0"/>
              <a:t>Todo time entende a modelagem, facilitando assim a manutenção;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87355B8-06A9-0877-CD7C-756BB12E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usar UML?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0226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grammer vs Graphic Designer ">
            <a:hlinkClick r:id="" action="ppaction://media"/>
            <a:extLst>
              <a:ext uri="{FF2B5EF4-FFF2-40B4-BE49-F238E27FC236}">
                <a16:creationId xmlns:a16="http://schemas.microsoft.com/office/drawing/2014/main" id="{FA7D0DBF-1C29-65CC-9B30-04E8240F42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7" y="1714530"/>
            <a:ext cx="2447925" cy="4351338"/>
          </a:xfrm>
        </p:spPr>
      </p:pic>
    </p:spTree>
    <p:extLst>
      <p:ext uri="{BB962C8B-B14F-4D97-AF65-F5344CB8AC3E}">
        <p14:creationId xmlns:p14="http://schemas.microsoft.com/office/powerpoint/2010/main" val="54101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2B0922A-D0CA-8754-D755-49207F293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Funcionais</a:t>
            </a:r>
          </a:p>
          <a:p>
            <a:pPr lvl="1"/>
            <a:r>
              <a:rPr lang="pt-BR" dirty="0"/>
              <a:t>Descrevem as funcionalidades que se espera que o sistema disponibilize, de uma forma completa e consistente;</a:t>
            </a:r>
          </a:p>
          <a:p>
            <a:pPr lvl="1"/>
            <a:r>
              <a:rPr lang="pt-BR" dirty="0"/>
              <a:t>Relacionados a Entrada, Funções Saídas e Atores;</a:t>
            </a:r>
          </a:p>
          <a:p>
            <a:r>
              <a:rPr lang="pt-BR" dirty="0"/>
              <a:t>Não Funcionais</a:t>
            </a:r>
          </a:p>
          <a:p>
            <a:pPr lvl="1"/>
            <a:r>
              <a:rPr lang="pt-BR" dirty="0"/>
              <a:t>Referem-se às restrições  nas quais o sistema deve operar ou propriedades emergentes dos sistemas (como viabilidade ou tempo de resposta);</a:t>
            </a:r>
          </a:p>
          <a:p>
            <a:pPr lvl="1"/>
            <a:r>
              <a:rPr lang="pt-BR" dirty="0"/>
              <a:t>Tipos</a:t>
            </a:r>
          </a:p>
          <a:p>
            <a:pPr lvl="5"/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Produto (Eficiência, Portabilidade, Segurança, etc. );</a:t>
            </a:r>
          </a:p>
          <a:p>
            <a:pPr lvl="5"/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Organizacionais (Padrões, Entregas, etc. );</a:t>
            </a:r>
          </a:p>
          <a:p>
            <a:pPr lvl="5"/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Externo (Aspectos Éticos, Legais, etc.);</a:t>
            </a:r>
          </a:p>
          <a:p>
            <a:pPr lvl="1" indent="0">
              <a:buNone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EF45F74-BF85-DCFF-865E-88DD8B62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  <a:r>
              <a:rPr lang="en-US" dirty="0"/>
              <a:t>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828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6375164" y="1619250"/>
            <a:ext cx="5700042" cy="43529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1E76E5-3B9D-7AB7-1FF5-121968A2AC83}"/>
              </a:ext>
            </a:extLst>
          </p:cNvPr>
          <p:cNvSpPr txBox="1">
            <a:spLocks/>
          </p:cNvSpPr>
          <p:nvPr/>
        </p:nvSpPr>
        <p:spPr>
          <a:xfrm>
            <a:off x="933450" y="438149"/>
            <a:ext cx="8143875" cy="723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chemeClr val="bg1"/>
                </a:solidFill>
                <a:latin typeface="+mn-lt"/>
              </a:rPr>
              <a:t>Problemas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A8D1F20-9401-CF3B-4B59-33CF91C9D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95" y="1767795"/>
            <a:ext cx="5407779" cy="4055834"/>
          </a:xfrm>
          <a:prstGeom prst="rect">
            <a:avLst/>
          </a:prstGeom>
        </p:spPr>
      </p:pic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F3AF0FBE-1163-F683-E037-B51EB2B6E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0832" cy="4351338"/>
          </a:xfrm>
        </p:spPr>
        <p:txBody>
          <a:bodyPr/>
          <a:lstStyle/>
          <a:p>
            <a:r>
              <a:rPr lang="pt-BR" dirty="0"/>
              <a:t>Grande parte dos problemas de um projeto decorre de:</a:t>
            </a:r>
          </a:p>
          <a:p>
            <a:pPr lvl="1"/>
            <a:r>
              <a:rPr lang="pt-BR" dirty="0"/>
              <a:t>Falta / Ineficiente compreensão dos requisitos;</a:t>
            </a:r>
          </a:p>
          <a:p>
            <a:pPr lvl="1"/>
            <a:r>
              <a:rPr lang="pt-BR" dirty="0"/>
              <a:t>Pouco / Inexistente feedback do cliente;</a:t>
            </a:r>
          </a:p>
          <a:p>
            <a:pPr lvl="1"/>
            <a:r>
              <a:rPr lang="pt-BR" dirty="0"/>
              <a:t>Requisitos mal especificados;</a:t>
            </a:r>
          </a:p>
          <a:p>
            <a:pPr lvl="1"/>
            <a:endParaRPr lang="pt-BR" dirty="0"/>
          </a:p>
          <a:p>
            <a:pPr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69649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014CAD5C0D95047AD87A6CEF9A0ED6F" ma:contentTypeVersion="8" ma:contentTypeDescription="Crie um novo documento." ma:contentTypeScope="" ma:versionID="737310dc884d642542b9a806369a03a8">
  <xsd:schema xmlns:xsd="http://www.w3.org/2001/XMLSchema" xmlns:xs="http://www.w3.org/2001/XMLSchema" xmlns:p="http://schemas.microsoft.com/office/2006/metadata/properties" xmlns:ns2="230e2427-5d80-4bd2-a9ba-53805cfde8a4" xmlns:ns3="cf5f2b4c-ceff-48b8-acfd-b6c7cb4e26ae" targetNamespace="http://schemas.microsoft.com/office/2006/metadata/properties" ma:root="true" ma:fieldsID="67b91e0ef8bf9829481bc923d7ab2d8d" ns2:_="" ns3:_="">
    <xsd:import namespace="230e2427-5d80-4bd2-a9ba-53805cfde8a4"/>
    <xsd:import namespace="cf5f2b4c-ceff-48b8-acfd-b6c7cb4e26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2427-5d80-4bd2-a9ba-53805cfde8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5f2b4c-ceff-48b8-acfd-b6c7cb4e26a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D834817-2E8E-4026-8FAC-95441995D9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0e2427-5d80-4bd2-a9ba-53805cfde8a4"/>
    <ds:schemaRef ds:uri="cf5f2b4c-ceff-48b8-acfd-b6c7cb4e26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A5EA9B-15BB-4CAA-98B9-C7F416F6E3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FC28C7-707F-43CD-B131-6A1D51253A0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795</Words>
  <Application>Microsoft Office PowerPoint</Application>
  <PresentationFormat>Widescreen</PresentationFormat>
  <Paragraphs>118</Paragraphs>
  <Slides>23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UML – Unified Modeling Language</vt:lpstr>
      <vt:lpstr>Apresentação do PowerPoint</vt:lpstr>
      <vt:lpstr>Apresentação do PowerPoint</vt:lpstr>
      <vt:lpstr>Apresentação do PowerPoint</vt:lpstr>
      <vt:lpstr>Apresentação do PowerPoint</vt:lpstr>
      <vt:lpstr>Por que usar UML?</vt:lpstr>
      <vt:lpstr>Apresentação do PowerPoint</vt:lpstr>
      <vt:lpstr>Requisitos:</vt:lpstr>
      <vt:lpstr>Apresentação do PowerPoint</vt:lpstr>
      <vt:lpstr>Possíveis Soluções:</vt:lpstr>
      <vt:lpstr>Apresentação do PowerPoint</vt:lpstr>
      <vt:lpstr>Diagramas</vt:lpstr>
      <vt:lpstr>Casos de Uso</vt:lpstr>
      <vt:lpstr>Exemplo de um Caso de Uso</vt:lpstr>
      <vt:lpstr>Diagrama de Caso de Uso</vt:lpstr>
      <vt:lpstr>Diagrama de Caso de Uso</vt:lpstr>
      <vt:lpstr>Diagrama de Caso de Uso</vt:lpstr>
      <vt:lpstr>Diagrama de Caso de Uso</vt:lpstr>
      <vt:lpstr>Exemplo</vt:lpstr>
      <vt:lpstr>Apresentação do PowerPoint</vt:lpstr>
      <vt:lpstr>Diagrama de Atividades</vt:lpstr>
      <vt:lpstr>Exemplo de Diagrama de Atividades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de Apresentação PowerPoint</dc:title>
  <dc:creator>Anne Maezuka</dc:creator>
  <cp:lastModifiedBy>Kevin Guimarães</cp:lastModifiedBy>
  <cp:revision>9</cp:revision>
  <dcterms:created xsi:type="dcterms:W3CDTF">2018-01-11T18:54:20Z</dcterms:created>
  <dcterms:modified xsi:type="dcterms:W3CDTF">2024-09-23T18:05:04Z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0x0101003014CAD5C0D95047AD87A6CEF9A0ED6F</vt:lpwstr>
  </property>
</Properties>
</file>